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63" r:id="rId2"/>
    <p:sldId id="325" r:id="rId3"/>
    <p:sldId id="334" r:id="rId4"/>
    <p:sldId id="335" r:id="rId5"/>
    <p:sldId id="321" r:id="rId6"/>
    <p:sldId id="336" r:id="rId7"/>
    <p:sldId id="332"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7" autoAdjust="0"/>
    <p:restoredTop sz="69284" autoAdjust="0"/>
  </p:normalViewPr>
  <p:slideViewPr>
    <p:cSldViewPr snapToGrid="0" snapToObjects="1">
      <p:cViewPr>
        <p:scale>
          <a:sx n="73" d="100"/>
          <a:sy n="73" d="100"/>
        </p:scale>
        <p:origin x="-1152" y="-72"/>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4ED75B-8A5A-FD44-9880-573D936C7147}" type="datetimeFigureOut">
              <a:rPr lang="en-US" smtClean="0"/>
              <a:pPr/>
              <a:t>1/28/2016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FD6BD9-1CF7-F24C-93F0-DF8569BD2DB8}" type="slidenum">
              <a:rPr lang="en-US" smtClean="0"/>
              <a:pPr/>
              <a:t>‹#›</a:t>
            </a:fld>
            <a:endParaRPr lang="en-US" dirty="0"/>
          </a:p>
        </p:txBody>
      </p:sp>
    </p:spTree>
    <p:extLst>
      <p:ext uri="{BB962C8B-B14F-4D97-AF65-F5344CB8AC3E}">
        <p14:creationId xmlns:p14="http://schemas.microsoft.com/office/powerpoint/2010/main" val="472408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D4759-473F-5C47-A16C-211E5599F4A9}" type="datetimeFigureOut">
              <a:rPr lang="en-US" smtClean="0"/>
              <a:pPr/>
              <a:t>1/28/2016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29F6-E0D9-B44A-9A3A-69CDCA1B6048}" type="slidenum">
              <a:rPr lang="en-US" smtClean="0"/>
              <a:pPr/>
              <a:t>‹#›</a:t>
            </a:fld>
            <a:endParaRPr lang="en-US" dirty="0"/>
          </a:p>
        </p:txBody>
      </p:sp>
    </p:spTree>
    <p:extLst>
      <p:ext uri="{BB962C8B-B14F-4D97-AF65-F5344CB8AC3E}">
        <p14:creationId xmlns:p14="http://schemas.microsoft.com/office/powerpoint/2010/main" val="146141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tel.com/content/www/us/en/network-adapters/gigabit-network-adapters/io-acceleration-technology-vmdq.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intel.com/content/www/us/en/io/data-direct-i-o-technology.html" TargetMode="External"/><Relationship Id="rId4" Type="http://schemas.openxmlformats.org/officeDocument/2006/relationships/hyperlink" Target="http://www.intel.com/content/www/us/en/pci-express/pci-sig-sr-iov-primer-sr-iov-technology-paper.html"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ntelethernet-hp.com/survey-market-pulse-10gbe-adoption/"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principledtechnologies.com/Intel/R730_step-up_0415_v2.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r>
              <a:rPr lang="en-US" sz="1200" kern="1200" dirty="0" smtClean="0">
                <a:solidFill>
                  <a:schemeClr val="tx1"/>
                </a:solidFill>
                <a:effectLst/>
                <a:latin typeface="+mn-lt"/>
                <a:ea typeface="+mn-ea"/>
                <a:cs typeface="+mn-cs"/>
              </a:rPr>
              <a:t>The driving forces listed include:</a:t>
            </a:r>
          </a:p>
          <a:p>
            <a:pPr lvl="0"/>
            <a:r>
              <a:rPr lang="en-US" sz="1200" kern="1200" dirty="0" smtClean="0">
                <a:solidFill>
                  <a:schemeClr val="tx1"/>
                </a:solidFill>
                <a:effectLst/>
                <a:latin typeface="+mn-lt"/>
                <a:ea typeface="+mn-ea"/>
                <a:cs typeface="+mn-cs"/>
              </a:rPr>
              <a:t>Provide greater bandwidth for virtualized servers.</a:t>
            </a:r>
          </a:p>
          <a:p>
            <a:pPr lvl="0"/>
            <a:r>
              <a:rPr lang="en-US" sz="1200" kern="1200" dirty="0" smtClean="0">
                <a:solidFill>
                  <a:schemeClr val="tx1"/>
                </a:solidFill>
                <a:effectLst/>
                <a:latin typeface="+mn-lt"/>
                <a:ea typeface="+mn-ea"/>
                <a:cs typeface="+mn-cs"/>
              </a:rPr>
              <a:t>Reduce complexities associated with using 1GbE for virtualized servers</a:t>
            </a:r>
          </a:p>
          <a:p>
            <a:pPr lvl="0"/>
            <a:r>
              <a:rPr lang="en-US" sz="1200" kern="1200" dirty="0" smtClean="0">
                <a:solidFill>
                  <a:schemeClr val="tx1"/>
                </a:solidFill>
                <a:effectLst/>
                <a:latin typeface="+mn-lt"/>
                <a:ea typeface="+mn-ea"/>
                <a:cs typeface="+mn-cs"/>
              </a:rPr>
              <a:t>Increase flexibility by combining data and storage networks on one unified network</a:t>
            </a:r>
          </a:p>
          <a:p>
            <a:pPr lvl="0"/>
            <a:r>
              <a:rPr lang="en-US" sz="1200" kern="1200" dirty="0" smtClean="0">
                <a:solidFill>
                  <a:schemeClr val="tx1"/>
                </a:solidFill>
                <a:effectLst/>
                <a:latin typeface="+mn-lt"/>
                <a:ea typeface="+mn-ea"/>
                <a:cs typeface="+mn-cs"/>
              </a:rPr>
              <a:t>Eliminate networking bottlenecks caused by technological advances such as faster processors and flash storage</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a:t>
            </a:fld>
            <a:endParaRPr lang="en-US" dirty="0"/>
          </a:p>
        </p:txBody>
      </p:sp>
    </p:spTree>
    <p:extLst>
      <p:ext uri="{BB962C8B-B14F-4D97-AF65-F5344CB8AC3E}">
        <p14:creationId xmlns:p14="http://schemas.microsoft.com/office/powerpoint/2010/main" val="26722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Several</a:t>
            </a:r>
            <a:r>
              <a:rPr lang="en-US" baseline="0" dirty="0" smtClean="0"/>
              <a:t> technologies are available to deploy 10GbE. Each have their strengths and weaknesses.</a:t>
            </a:r>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a:t>
            </a:fld>
            <a:endParaRPr lang="en-US" dirty="0"/>
          </a:p>
        </p:txBody>
      </p:sp>
    </p:spTree>
    <p:extLst>
      <p:ext uri="{BB962C8B-B14F-4D97-AF65-F5344CB8AC3E}">
        <p14:creationId xmlns:p14="http://schemas.microsoft.com/office/powerpoint/2010/main" val="111198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 is providing solutions into the 10GbE market? According to Crehan Research, Intel placed a commanding 7,425 ports shipped into the market in 2015 Q3, followed by Broadcom at 2,779 ports, QLogic at 484.7 ports and Emulex at 291 ports. The following chart shows the overall market segment share (MSS) for Ethernet LOM &amp; NIC Ports.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Leveraging the leader</a:t>
            </a:r>
            <a:r>
              <a:rPr lang="en-US" sz="1200" kern="1200" baseline="0" dirty="0" smtClean="0">
                <a:solidFill>
                  <a:schemeClr val="tx1"/>
                </a:solidFill>
                <a:effectLst/>
                <a:latin typeface="+mn-lt"/>
                <a:ea typeface="+mn-ea"/>
                <a:cs typeface="+mn-cs"/>
              </a:rPr>
              <a:t> in 10GbE NIC adapters </a:t>
            </a:r>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4</a:t>
            </a:fld>
            <a:endParaRPr lang="en-US" dirty="0"/>
          </a:p>
        </p:txBody>
      </p:sp>
    </p:spTree>
    <p:extLst>
      <p:ext uri="{BB962C8B-B14F-4D97-AF65-F5344CB8AC3E}">
        <p14:creationId xmlns:p14="http://schemas.microsoft.com/office/powerpoint/2010/main" val="61155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upgrading a data center, each component upgraded to newer technology carries an increase in performance and functionality. In addition, when complementary Intel upgrades are selected, Intel provides technology that works across components to provide additional performance and functionality.</a:t>
            </a:r>
          </a:p>
          <a:p>
            <a:r>
              <a:rPr lang="en-US" dirty="0" smtClean="0"/>
              <a:t>Intel Virtualization Technology (Intel VT) provides a portfolio of technologies and features that provide performance and functionality to increase the performance of systems running a virtualized environment by providing a hardware assist to the virtualization software. These technologies work to reduce the virtualization overheads occurring in cache, I/O, and memory in hypervisors for hypervisors, solution developers, and users who have enabled Intel VT. The result is a server’s virtual machines (VM) run more cost effectively. The Intel VT portfolio includes:</a:t>
            </a:r>
          </a:p>
          <a:p>
            <a:r>
              <a:rPr lang="en-US" dirty="0" smtClean="0"/>
              <a:t>CPU virtualization features enable abstraction of the full power of the Intel CPU to a VM. Software in the VM can run as if it was running natively on a dedicated CPU. This feature also provides for live migration from one Intel CPU generation to another, as well as nested virtualization.</a:t>
            </a:r>
          </a:p>
          <a:p>
            <a:r>
              <a:rPr lang="en-US" dirty="0" smtClean="0"/>
              <a:t>Memory virtualization features allow abstraction, isolation, and monitoring of memory on a per VM basis. These features facilitate live migration of VMs, add to fault tolerance, and enhance security. Features include direct memory access (DMA) remapping, and extended page tables (EPT), including their extensions: accessed and dirty bits, and fast switching of EPT contexts.</a:t>
            </a:r>
          </a:p>
          <a:p>
            <a:r>
              <a:rPr lang="en-US" dirty="0" smtClean="0"/>
              <a:t>I/O virtualization features facilitate offloading the multi-core packet process to network adapters as well as direct assignment of virtual machines to virtual functions, including disk I/O.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hlinkClick r:id="rId3"/>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Virtual Machine Device Queues (VMDQ)</a:t>
            </a:r>
            <a:r>
              <a:rPr lang="en-US" sz="1200" kern="1200" dirty="0" smtClean="0">
                <a:solidFill>
                  <a:schemeClr val="tx1"/>
                </a:solidFill>
                <a:effectLst/>
                <a:latin typeface="+mn-lt"/>
                <a:ea typeface="+mn-ea"/>
                <a:cs typeface="+mn-cs"/>
              </a:rPr>
              <a:t> – Improves traffic management within the server by offloading traffic sorting and routing from the hypervisor’s virtual switch to the Intel Ethernet Controller. By working with VMware NetQueue or Microsoft Virtual Machine (VM) Queues, VMDQ enables traffic steering and balanced bandwidth allocation across the Intel Ethernet Controller’s multiple hardware queues.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4"/>
              </a:rPr>
              <a:t>Single Root I/O Virtualization (SR-IVO)</a:t>
            </a:r>
            <a:r>
              <a:rPr lang="en-US" sz="1200" kern="1200" dirty="0" smtClean="0">
                <a:solidFill>
                  <a:schemeClr val="tx1"/>
                </a:solidFill>
                <a:effectLst/>
                <a:latin typeface="+mn-lt"/>
                <a:ea typeface="+mn-ea"/>
                <a:cs typeface="+mn-cs"/>
              </a:rPr>
              <a:t> – Allows partitioning of a single Intel Ethernet Server Adapter port into multiple virtual functions. Administrators can use these virtual ports to create multiple isolated connections to virtual machines. It can also be used to remove the CPU from the process of moving data to and from a VM. Data is </a:t>
            </a:r>
            <a:r>
              <a:rPr lang="en-US" sz="1200" kern="1200" dirty="0" err="1" smtClean="0">
                <a:solidFill>
                  <a:schemeClr val="tx1"/>
                </a:solidFill>
                <a:effectLst/>
                <a:latin typeface="+mn-lt"/>
                <a:ea typeface="+mn-ea"/>
                <a:cs typeface="+mn-cs"/>
              </a:rPr>
              <a:t>DMA’d</a:t>
            </a:r>
            <a:r>
              <a:rPr lang="en-US" sz="1200" kern="1200" dirty="0" smtClean="0">
                <a:solidFill>
                  <a:schemeClr val="tx1"/>
                </a:solidFill>
                <a:effectLst/>
                <a:latin typeface="+mn-lt"/>
                <a:ea typeface="+mn-ea"/>
                <a:cs typeface="+mn-cs"/>
              </a:rPr>
              <a:t> directly to and from a VM without the software switch in the VM ever ‘touching’ it.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5"/>
              </a:rPr>
              <a:t>Intel Data Direct I/O Technology enhancements (Intel DDIO)</a:t>
            </a:r>
            <a:r>
              <a:rPr lang="en-US" sz="1200" kern="1200" dirty="0" smtClean="0">
                <a:solidFill>
                  <a:schemeClr val="tx1"/>
                </a:solidFill>
                <a:effectLst/>
                <a:latin typeface="+mn-lt"/>
                <a:ea typeface="+mn-ea"/>
                <a:cs typeface="+mn-cs"/>
              </a:rPr>
              <a:t> – First introduced in the Intel Xeon processor E5 family and Intel Xeon processor E7 v2 family as a key feature of Intel Integrated I/O. It allows Intel Ethernet Controllers and adapters to talk directly with the processor cache, Intel DDIO makes the processor cache the primary destination and source of I/O rather than main memory. This re-architecture of the flow of I/O data, helping to deliver increased bandwidth, lower latency, and reduced power consumption.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5</a:t>
            </a:fld>
            <a:endParaRPr lang="en-US" dirty="0"/>
          </a:p>
        </p:txBody>
      </p:sp>
    </p:spTree>
    <p:extLst>
      <p:ext uri="{BB962C8B-B14F-4D97-AF65-F5344CB8AC3E}">
        <p14:creationId xmlns:p14="http://schemas.microsoft.com/office/powerpoint/2010/main" val="1443857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Intel and HP® commissioned IDG Research Services to do a study </a:t>
            </a:r>
            <a:r>
              <a:rPr lang="en-US" sz="1200" u="sng" kern="1200" dirty="0" smtClean="0">
                <a:solidFill>
                  <a:schemeClr val="tx1"/>
                </a:solidFill>
                <a:effectLst/>
                <a:latin typeface="+mn-lt"/>
                <a:ea typeface="+mn-ea"/>
                <a:cs typeface="+mn-cs"/>
                <a:hlinkClick r:id="rId3"/>
              </a:rPr>
              <a:t>Market Pulse: 10GbE Adoption</a:t>
            </a:r>
            <a:r>
              <a:rPr lang="en-US" sz="1200" kern="1200" dirty="0" smtClean="0">
                <a:solidFill>
                  <a:schemeClr val="tx1"/>
                </a:solidFill>
                <a:effectLst/>
                <a:latin typeface="+mn-lt"/>
                <a:ea typeface="+mn-ea"/>
                <a:cs typeface="+mn-cs"/>
              </a:rPr>
              <a:t> with InfoWorld and NetworkWorld. This study provides insight into the motivations for moving to 10GB and benefits organizations have experienced or expect to experience from the upgrade.</a:t>
            </a:r>
          </a:p>
          <a:p>
            <a:r>
              <a:rPr lang="en-US" sz="1200" kern="1200" dirty="0" smtClean="0">
                <a:solidFill>
                  <a:schemeClr val="tx1"/>
                </a:solidFill>
                <a:effectLst/>
                <a:latin typeface="+mn-lt"/>
                <a:ea typeface="+mn-ea"/>
                <a:cs typeface="+mn-cs"/>
              </a:rPr>
              <a:t>Key findings from the study include:</a:t>
            </a:r>
          </a:p>
          <a:p>
            <a:pPr lvl="0"/>
            <a:r>
              <a:rPr lang="en-US" sz="1200" kern="1200" dirty="0" smtClean="0">
                <a:solidFill>
                  <a:schemeClr val="tx1"/>
                </a:solidFill>
                <a:effectLst/>
                <a:latin typeface="+mn-lt"/>
                <a:ea typeface="+mn-ea"/>
                <a:cs typeface="+mn-cs"/>
              </a:rPr>
              <a:t>Of the respondents who have deployed or plan to deploy 10GbE</a:t>
            </a:r>
          </a:p>
          <a:p>
            <a:pPr lvl="1"/>
            <a:r>
              <a:rPr lang="en-US" sz="1200" kern="1200" dirty="0" smtClean="0">
                <a:solidFill>
                  <a:schemeClr val="tx1"/>
                </a:solidFill>
                <a:effectLst/>
                <a:latin typeface="+mn-lt"/>
                <a:ea typeface="+mn-ea"/>
                <a:cs typeface="+mn-cs"/>
              </a:rPr>
              <a:t>The biggest drivers for deployment are data center agility and virtualization/private cloud.</a:t>
            </a:r>
          </a:p>
          <a:p>
            <a:pPr lvl="1"/>
            <a:r>
              <a:rPr lang="en-US" sz="1200" kern="1200" dirty="0" smtClean="0">
                <a:solidFill>
                  <a:schemeClr val="tx1"/>
                </a:solidFill>
                <a:effectLst/>
                <a:latin typeface="+mn-lt"/>
                <a:ea typeface="+mn-ea"/>
                <a:cs typeface="+mn-cs"/>
              </a:rPr>
              <a:t>Large organizations (1,000 or more employees) are significantly more likely to cite consolidation of multiple GbE connections to 10GbE, and deployments of applications that require more bandwidth as drivers for 10GbE deployment.</a:t>
            </a:r>
          </a:p>
          <a:p>
            <a:pPr lvl="1"/>
            <a:r>
              <a:rPr lang="en-US" sz="1200" kern="1200" dirty="0" smtClean="0">
                <a:solidFill>
                  <a:schemeClr val="tx1"/>
                </a:solidFill>
                <a:effectLst/>
                <a:latin typeface="+mn-lt"/>
                <a:ea typeface="+mn-ea"/>
                <a:cs typeface="+mn-cs"/>
              </a:rPr>
              <a:t>77% say their organizations are already experiencing increase in application performance</a:t>
            </a:r>
          </a:p>
          <a:p>
            <a:pPr lvl="1"/>
            <a:r>
              <a:rPr lang="en-US" sz="1200" kern="1200" dirty="0" smtClean="0">
                <a:solidFill>
                  <a:schemeClr val="tx1"/>
                </a:solidFill>
                <a:effectLst/>
                <a:latin typeface="+mn-lt"/>
                <a:ea typeface="+mn-ea"/>
                <a:cs typeface="+mn-cs"/>
              </a:rPr>
              <a:t>67% say their organizations have experienced a more simplified network structure from their 10GbE deployment.</a:t>
            </a:r>
          </a:p>
          <a:p>
            <a:pPr lvl="1"/>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Intel commissioned Principled Technologies to evaluate the impact of upgrading processor, disk, and networking components both individually and together. In this </a:t>
            </a:r>
            <a:r>
              <a:rPr lang="en-US" sz="1200" u="sng" kern="1200" dirty="0" smtClean="0">
                <a:solidFill>
                  <a:schemeClr val="tx1"/>
                </a:solidFill>
                <a:effectLst/>
                <a:latin typeface="+mn-lt"/>
                <a:ea typeface="+mn-ea"/>
                <a:cs typeface="+mn-cs"/>
                <a:hlinkClick r:id="rId4"/>
              </a:rPr>
              <a:t>study</a:t>
            </a:r>
            <a:r>
              <a:rPr lang="en-US" sz="1200" kern="1200" dirty="0" smtClean="0">
                <a:solidFill>
                  <a:schemeClr val="tx1"/>
                </a:solidFill>
                <a:effectLst/>
                <a:latin typeface="+mn-lt"/>
                <a:ea typeface="+mn-ea"/>
                <a:cs typeface="+mn-cs"/>
              </a:rPr>
              <a:t>, the Principled Technologies labs found that by just upgrading to the CPU to the Intel Xeon processor E5-2699, and operating system to Microsoft Windows Server 2012 R2, resulted in a 16 % increase in the number of VMs the system could support. Additional upgrades from SAS disk drives to Intel SSD DCS3700 drives and 1GbE to 10GbE Intel Ethernet CNA X520 provided a 67% increase in the number of VMs supported.</a:t>
            </a:r>
          </a:p>
          <a:p>
            <a:pPr lvl="1"/>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7</a:t>
            </a:fld>
            <a:endParaRPr lang="en-US" dirty="0"/>
          </a:p>
        </p:txBody>
      </p:sp>
    </p:spTree>
    <p:extLst>
      <p:ext uri="{BB962C8B-B14F-4D97-AF65-F5344CB8AC3E}">
        <p14:creationId xmlns:p14="http://schemas.microsoft.com/office/powerpoint/2010/main" val="2645918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3800" y="1021387"/>
            <a:ext cx="8241555" cy="2266929"/>
          </a:xfrm>
        </p:spPr>
        <p:txBody>
          <a:bodyPr>
            <a:normAutofit/>
          </a:bodyPr>
          <a:lstStyle>
            <a:lvl1pPr algn="l">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83801" y="3412937"/>
            <a:ext cx="6567153" cy="81616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9" name="Straight Connector 8"/>
          <p:cNvCxnSpPr/>
          <p:nvPr userDrawn="1"/>
        </p:nvCxnSpPr>
        <p:spPr>
          <a:xfrm>
            <a:off x="554182" y="381000"/>
            <a:ext cx="817117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white.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7763256" y="4581144"/>
            <a:ext cx="977488" cy="210312"/>
          </a:xfrm>
          <a:prstGeom prst="rect">
            <a:avLst/>
          </a:prstGeom>
        </p:spPr>
      </p:pic>
    </p:spTree>
    <p:extLst>
      <p:ext uri="{BB962C8B-B14F-4D97-AF65-F5344CB8AC3E}">
        <p14:creationId xmlns:p14="http://schemas.microsoft.com/office/powerpoint/2010/main" val="363544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7753"/>
            <a:ext cx="8229600" cy="891540"/>
          </a:xfrm>
        </p:spPr>
        <p:txBody>
          <a:bodyPr>
            <a:normAutofit/>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1749137"/>
            <a:ext cx="8229600" cy="2810849"/>
          </a:xfrm>
        </p:spPr>
        <p:txBody>
          <a:bodyPr/>
          <a:lstStyle>
            <a:lvl1pPr marL="230188" indent="-230188">
              <a:defRPr/>
            </a:lvl1pPr>
            <a:lvl2pPr marL="569913" indent="-28575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3885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5119726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156267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332374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42188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09318" y="923366"/>
            <a:ext cx="4216036" cy="700737"/>
          </a:xfrm>
        </p:spPr>
        <p:txBody>
          <a:bodyPr anchor="t">
            <a:noAutofit/>
          </a:bodyPr>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554182" y="1031081"/>
            <a:ext cx="3794606"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09318" y="1661114"/>
            <a:ext cx="4216036" cy="245606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233044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5408"/>
            <a:ext cx="8229600" cy="8947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841500"/>
            <a:ext cx="8229600" cy="27531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502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4" r:id="rId5"/>
    <p:sldLayoutId id="2147483655" r:id="rId6"/>
    <p:sldLayoutId id="2147483657" r:id="rId7"/>
  </p:sldLayoutIdLst>
  <p:timing>
    <p:tnLst>
      <p:par>
        <p:cTn id="1" dur="indefinite" restart="never" nodeType="tmRoot"/>
      </p:par>
    </p:tnLst>
  </p:timing>
  <p:hf hdr="0" ftr="0" dt="0"/>
  <p:txStyles>
    <p:titleStyle>
      <a:lvl1pPr algn="l" defTabSz="457200" rtl="0" eaLnBrk="1" latinLnBrk="0" hangingPunct="1">
        <a:spcBef>
          <a:spcPct val="0"/>
        </a:spcBef>
        <a:buNone/>
        <a:defRPr sz="2400" b="0" i="0" kern="1200">
          <a:solidFill>
            <a:schemeClr val="tx1"/>
          </a:solidFill>
          <a:latin typeface="Theinhardt Medium"/>
          <a:ea typeface="+mj-ea"/>
          <a:cs typeface="Theinhardt Medium"/>
        </a:defRPr>
      </a:lvl1pPr>
    </p:titleStyle>
    <p:bodyStyle>
      <a:lvl1pPr marL="230188" indent="-230188" algn="l" defTabSz="457200" rtl="0" eaLnBrk="1" latinLnBrk="0" hangingPunct="1">
        <a:spcBef>
          <a:spcPts val="1000"/>
        </a:spcBef>
        <a:buFont typeface="Arial"/>
        <a:buChar char="•"/>
        <a:defRPr sz="2000" b="0" i="0" kern="1200">
          <a:solidFill>
            <a:schemeClr val="tx1"/>
          </a:solidFill>
          <a:latin typeface="Theinhardt Thin"/>
          <a:ea typeface="+mn-ea"/>
          <a:cs typeface="Theinhardt Thin"/>
        </a:defRPr>
      </a:lvl1pPr>
      <a:lvl2pPr marL="742950" indent="-285750" algn="l" defTabSz="457200" rtl="0" eaLnBrk="1" latinLnBrk="0" hangingPunct="1">
        <a:spcBef>
          <a:spcPct val="20000"/>
        </a:spcBef>
        <a:buFont typeface="Arial"/>
        <a:buChar char="–"/>
        <a:defRPr sz="1800" b="0" i="0" kern="1200">
          <a:solidFill>
            <a:schemeClr val="tx1"/>
          </a:solidFill>
          <a:latin typeface="Theinhardt Thin"/>
          <a:ea typeface="+mn-ea"/>
          <a:cs typeface="Theinhardt Thin"/>
        </a:defRPr>
      </a:lvl2pPr>
      <a:lvl3pPr marL="1143000" indent="-228600" algn="l" defTabSz="457200" rtl="0" eaLnBrk="1" latinLnBrk="0" hangingPunct="1">
        <a:spcBef>
          <a:spcPct val="20000"/>
        </a:spcBef>
        <a:buFont typeface="Arial"/>
        <a:buChar char="•"/>
        <a:defRPr sz="1600" b="0" i="0" kern="1200">
          <a:solidFill>
            <a:schemeClr val="tx1"/>
          </a:solidFill>
          <a:latin typeface="Theinhardt Thin"/>
          <a:ea typeface="+mn-ea"/>
          <a:cs typeface="Theinhardt Thin"/>
        </a:defRPr>
      </a:lvl3pPr>
      <a:lvl4pPr marL="16002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4pPr>
      <a:lvl5pPr marL="20574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488731" y="1021556"/>
            <a:ext cx="8001000" cy="2266950"/>
          </a:xfrm>
        </p:spPr>
        <p:txBody>
          <a:bodyPr>
            <a:normAutofit/>
          </a:bodyPr>
          <a:lstStyle/>
          <a:p>
            <a:r>
              <a:rPr lang="en-US" sz="3200" b="1" dirty="0" smtClean="0"/>
              <a:t>Modernizing Network Infrastructure – Intel 10GbE Connectivity</a:t>
            </a:r>
            <a:endParaRPr lang="en-US" sz="3200" dirty="0">
              <a:latin typeface="Theinhardt Medium" charset="0"/>
            </a:endParaRPr>
          </a:p>
        </p:txBody>
      </p:sp>
      <p:sp>
        <p:nvSpPr>
          <p:cNvPr id="10242" name="Subtitle 2"/>
          <p:cNvSpPr>
            <a:spLocks noGrp="1"/>
          </p:cNvSpPr>
          <p:nvPr>
            <p:ph type="subTitle" idx="1"/>
          </p:nvPr>
        </p:nvSpPr>
        <p:spPr>
          <a:xfrm>
            <a:off x="488731" y="3413523"/>
            <a:ext cx="5859189" cy="815578"/>
          </a:xfrm>
        </p:spPr>
        <p:txBody>
          <a:bodyPr/>
          <a:lstStyle/>
          <a:p>
            <a:pPr eaLnBrk="1" hangingPunct="1"/>
            <a:r>
              <a:rPr lang="en-US" dirty="0" smtClean="0">
                <a:latin typeface="Theinhardt Thin" charset="0"/>
              </a:rPr>
              <a:t>15 January 2016</a:t>
            </a:r>
            <a:endParaRPr lang="en-US" dirty="0">
              <a:latin typeface="Theinhardt Thin" charset="0"/>
            </a:endParaRPr>
          </a:p>
        </p:txBody>
      </p:sp>
    </p:spTree>
    <p:extLst>
      <p:ext uri="{BB962C8B-B14F-4D97-AF65-F5344CB8AC3E}">
        <p14:creationId xmlns:p14="http://schemas.microsoft.com/office/powerpoint/2010/main" val="4090714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Driving forced for 10GbE Adoption</a:t>
            </a:r>
            <a:endParaRPr lang="en-US" dirty="0"/>
          </a:p>
        </p:txBody>
      </p:sp>
      <p:sp>
        <p:nvSpPr>
          <p:cNvPr id="3" name="Content Placeholder 2"/>
          <p:cNvSpPr>
            <a:spLocks noGrp="1"/>
          </p:cNvSpPr>
          <p:nvPr>
            <p:ph idx="1"/>
          </p:nvPr>
        </p:nvSpPr>
        <p:spPr/>
        <p:txBody>
          <a:bodyPr/>
          <a:lstStyle/>
          <a:p>
            <a:pPr lvl="0"/>
            <a:r>
              <a:rPr lang="en-US" dirty="0"/>
              <a:t>Provide greater </a:t>
            </a:r>
            <a:r>
              <a:rPr lang="en-US" dirty="0">
                <a:solidFill>
                  <a:srgbClr val="00B0F0"/>
                </a:solidFill>
              </a:rPr>
              <a:t>bandwidth</a:t>
            </a:r>
            <a:r>
              <a:rPr lang="en-US" dirty="0"/>
              <a:t> for virtualized </a:t>
            </a:r>
            <a:r>
              <a:rPr lang="en-US" dirty="0" smtClean="0"/>
              <a:t>servers</a:t>
            </a:r>
          </a:p>
          <a:p>
            <a:pPr lvl="0"/>
            <a:r>
              <a:rPr lang="en-US" dirty="0" smtClean="0">
                <a:solidFill>
                  <a:srgbClr val="00B0F0"/>
                </a:solidFill>
              </a:rPr>
              <a:t>Reduce </a:t>
            </a:r>
            <a:r>
              <a:rPr lang="en-US" dirty="0">
                <a:solidFill>
                  <a:srgbClr val="00B0F0"/>
                </a:solidFill>
              </a:rPr>
              <a:t>complexities</a:t>
            </a:r>
            <a:r>
              <a:rPr lang="en-US" dirty="0"/>
              <a:t> associated with using 1GbE for virtualized servers</a:t>
            </a:r>
          </a:p>
          <a:p>
            <a:pPr lvl="0"/>
            <a:r>
              <a:rPr lang="en-US" dirty="0">
                <a:solidFill>
                  <a:srgbClr val="00B0F0"/>
                </a:solidFill>
              </a:rPr>
              <a:t>Increase flexibility </a:t>
            </a:r>
            <a:r>
              <a:rPr lang="en-US" dirty="0"/>
              <a:t>by combining data and storage networks on one unified network</a:t>
            </a:r>
          </a:p>
          <a:p>
            <a:pPr lvl="0"/>
            <a:r>
              <a:rPr lang="en-US" dirty="0">
                <a:solidFill>
                  <a:srgbClr val="00B0F0"/>
                </a:solidFill>
              </a:rPr>
              <a:t>Eliminate networking bottlenecks </a:t>
            </a:r>
            <a:r>
              <a:rPr lang="en-US" dirty="0"/>
              <a:t>caused by technological advances such as faster processors and flash </a:t>
            </a:r>
            <a:r>
              <a:rPr lang="en-US" dirty="0" smtClean="0"/>
              <a:t>storage</a:t>
            </a:r>
            <a:endParaRPr lang="en-US" dirty="0"/>
          </a:p>
        </p:txBody>
      </p:sp>
    </p:spTree>
    <p:extLst>
      <p:ext uri="{BB962C8B-B14F-4D97-AF65-F5344CB8AC3E}">
        <p14:creationId xmlns:p14="http://schemas.microsoft.com/office/powerpoint/2010/main" val="4274951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a:t>
            </a:r>
            <a:r>
              <a:rPr lang="en-US" dirty="0" smtClean="0"/>
              <a:t>Choices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Several options are available </a:t>
            </a:r>
            <a:r>
              <a:rPr lang="en-US" dirty="0"/>
              <a:t>to deploy </a:t>
            </a:r>
            <a:r>
              <a:rPr lang="en-US" dirty="0" smtClean="0"/>
              <a:t>10GbE </a:t>
            </a:r>
          </a:p>
          <a:p>
            <a:pPr lvl="1"/>
            <a:r>
              <a:rPr lang="en-US" dirty="0" smtClean="0"/>
              <a:t>Which </a:t>
            </a:r>
            <a:r>
              <a:rPr lang="en-US" dirty="0"/>
              <a:t>interface is the best </a:t>
            </a:r>
            <a:r>
              <a:rPr lang="en-US" dirty="0" smtClean="0"/>
              <a:t>depends on the data center topology </a:t>
            </a:r>
            <a:r>
              <a:rPr lang="en-US" dirty="0"/>
              <a:t>and </a:t>
            </a:r>
            <a:r>
              <a:rPr lang="en-US" dirty="0" smtClean="0"/>
              <a:t>budget </a:t>
            </a:r>
          </a:p>
          <a:p>
            <a:pPr marL="0" indent="0">
              <a:buNone/>
            </a:pPr>
            <a:r>
              <a:rPr lang="en-US" dirty="0" smtClean="0"/>
              <a:t>10GbE </a:t>
            </a:r>
            <a:r>
              <a:rPr lang="en-US" dirty="0"/>
              <a:t>interface </a:t>
            </a:r>
            <a:r>
              <a:rPr lang="en-US" dirty="0" smtClean="0"/>
              <a:t>alternatives for the data center include:</a:t>
            </a:r>
          </a:p>
          <a:p>
            <a:pPr lvl="1"/>
            <a:r>
              <a:rPr lang="en-US" dirty="0" smtClean="0"/>
              <a:t>10GBASE-CX4</a:t>
            </a:r>
            <a:endParaRPr lang="en-US" dirty="0"/>
          </a:p>
          <a:p>
            <a:pPr lvl="1"/>
            <a:r>
              <a:rPr lang="en-US" dirty="0" smtClean="0"/>
              <a:t>10GBASE-SR </a:t>
            </a:r>
            <a:r>
              <a:rPr lang="en-US" dirty="0"/>
              <a:t>(SFP+ Optical fiber)</a:t>
            </a:r>
          </a:p>
          <a:p>
            <a:pPr lvl="1"/>
            <a:r>
              <a:rPr lang="en-US" dirty="0" smtClean="0"/>
              <a:t>10GBASE-SFP</a:t>
            </a:r>
            <a:r>
              <a:rPr lang="en-US" dirty="0"/>
              <a:t>+ Direct Attach Copper (DAC</a:t>
            </a:r>
            <a:r>
              <a:rPr lang="en-US" dirty="0" smtClean="0"/>
              <a:t>)</a:t>
            </a:r>
          </a:p>
          <a:p>
            <a:pPr lvl="1"/>
            <a:r>
              <a:rPr lang="en-US" dirty="0" smtClean="0"/>
              <a:t>10GBASE-T (Backward compatible to 1GBASE-T infrastructure)</a:t>
            </a: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844815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10GbE Solutions	</a:t>
            </a:r>
            <a:endParaRPr lang="en-US" dirty="0"/>
          </a:p>
        </p:txBody>
      </p:sp>
      <p:sp>
        <p:nvSpPr>
          <p:cNvPr id="3" name="Content Placeholder 2"/>
          <p:cNvSpPr>
            <a:spLocks noGrp="1"/>
          </p:cNvSpPr>
          <p:nvPr>
            <p:ph idx="1"/>
          </p:nvPr>
        </p:nvSpPr>
        <p:spPr>
          <a:xfrm>
            <a:off x="457200" y="1749137"/>
            <a:ext cx="5013674" cy="2810849"/>
          </a:xfrm>
        </p:spPr>
        <p:txBody>
          <a:bodyPr>
            <a:normAutofit/>
          </a:bodyPr>
          <a:lstStyle/>
          <a:p>
            <a:r>
              <a:rPr lang="en-US" dirty="0" smtClean="0"/>
              <a:t>#1 in the Market for 1GbE and 10GbE ports shipped</a:t>
            </a:r>
          </a:p>
          <a:p>
            <a:r>
              <a:rPr lang="en-US" b="1" dirty="0" smtClean="0"/>
              <a:t>Intel - Works Better Together</a:t>
            </a:r>
          </a:p>
          <a:p>
            <a:pPr marL="246888" lvl="1" indent="0">
              <a:buNone/>
            </a:pPr>
            <a:r>
              <a:rPr lang="en-US" dirty="0" smtClean="0"/>
              <a:t>Intel leverages innovative technologies, like Intel VT, to make the Intel CPU and Intel NIC share networking processes – increasing overall performance, especially in VM environments </a:t>
            </a:r>
            <a:endParaRPr lang="en-US" dirty="0"/>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0874" y="1569293"/>
            <a:ext cx="3215926" cy="2809875"/>
          </a:xfrm>
          <a:prstGeom prst="rect">
            <a:avLst/>
          </a:prstGeom>
        </p:spPr>
      </p:pic>
    </p:spTree>
    <p:extLst>
      <p:ext uri="{BB962C8B-B14F-4D97-AF65-F5344CB8AC3E}">
        <p14:creationId xmlns:p14="http://schemas.microsoft.com/office/powerpoint/2010/main" val="3160389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Complementary Technology Increases Performance	</a:t>
            </a:r>
            <a:endParaRPr lang="en-US" dirty="0"/>
          </a:p>
        </p:txBody>
      </p:sp>
      <p:sp>
        <p:nvSpPr>
          <p:cNvPr id="3" name="Content Placeholder 2"/>
          <p:cNvSpPr>
            <a:spLocks noGrp="1"/>
          </p:cNvSpPr>
          <p:nvPr>
            <p:ph idx="1"/>
          </p:nvPr>
        </p:nvSpPr>
        <p:spPr>
          <a:xfrm>
            <a:off x="457200" y="1569293"/>
            <a:ext cx="8388036" cy="3283364"/>
          </a:xfrm>
        </p:spPr>
        <p:txBody>
          <a:bodyPr>
            <a:normAutofit fontScale="92500" lnSpcReduction="20000"/>
          </a:bodyPr>
          <a:lstStyle/>
          <a:p>
            <a:pPr marL="0" indent="0">
              <a:buNone/>
            </a:pPr>
            <a:r>
              <a:rPr lang="en-US" sz="2400" dirty="0" smtClean="0">
                <a:solidFill>
                  <a:srgbClr val="00B0F0"/>
                </a:solidFill>
              </a:rPr>
              <a:t>Intel Virtualization Technology (Intel VT) </a:t>
            </a:r>
            <a:r>
              <a:rPr lang="en-US" sz="2400" dirty="0" smtClean="0"/>
              <a:t> </a:t>
            </a:r>
          </a:p>
          <a:p>
            <a:pPr marL="0" indent="0">
              <a:buNone/>
            </a:pPr>
            <a:r>
              <a:rPr lang="en-US" sz="2400" dirty="0" smtClean="0"/>
              <a:t>Portfolio of technologies and features that add performance and functionality to virtualized environments by providing hardware assist to virtualization software</a:t>
            </a:r>
          </a:p>
          <a:p>
            <a:pPr marL="284163" lvl="1" indent="0">
              <a:buNone/>
            </a:pPr>
            <a:r>
              <a:rPr lang="en-US" sz="2100" dirty="0" smtClean="0">
                <a:solidFill>
                  <a:srgbClr val="00B0F0"/>
                </a:solidFill>
              </a:rPr>
              <a:t>Virtual Machine Device Queues (VMDQ)</a:t>
            </a:r>
          </a:p>
          <a:p>
            <a:pPr marL="284163" lvl="1" indent="0">
              <a:buNone/>
            </a:pPr>
            <a:r>
              <a:rPr lang="en-US" sz="1900" dirty="0" smtClean="0"/>
              <a:t>Offloads traffic sorting and routing to the Intel Ethernet Controller</a:t>
            </a:r>
          </a:p>
          <a:p>
            <a:pPr marL="284163" lvl="1" indent="0">
              <a:buNone/>
            </a:pPr>
            <a:r>
              <a:rPr lang="en-US" sz="2100" dirty="0" smtClean="0">
                <a:solidFill>
                  <a:srgbClr val="00B0F0"/>
                </a:solidFill>
              </a:rPr>
              <a:t>Single Root I/O Virtualization (SR-IVO)</a:t>
            </a:r>
          </a:p>
          <a:p>
            <a:pPr marL="284163" lvl="1" indent="0">
              <a:buNone/>
            </a:pPr>
            <a:r>
              <a:rPr lang="en-US" sz="1900" dirty="0" smtClean="0"/>
              <a:t>Allows data to be </a:t>
            </a:r>
            <a:r>
              <a:rPr lang="en-US" sz="1900" dirty="0" err="1" smtClean="0"/>
              <a:t>DMA’d</a:t>
            </a:r>
            <a:r>
              <a:rPr lang="en-US" sz="1900" dirty="0" smtClean="0"/>
              <a:t> directly to and from a VM</a:t>
            </a:r>
          </a:p>
          <a:p>
            <a:pPr marL="284163" lvl="1" indent="0">
              <a:buNone/>
            </a:pPr>
            <a:r>
              <a:rPr lang="en-US" sz="2100" dirty="0" smtClean="0">
                <a:solidFill>
                  <a:srgbClr val="00B0F0"/>
                </a:solidFill>
              </a:rPr>
              <a:t>Intel Data Direct I/O (Intel DDIO)</a:t>
            </a:r>
          </a:p>
          <a:p>
            <a:pPr marL="284163" lvl="1" indent="0">
              <a:buNone/>
            </a:pPr>
            <a:r>
              <a:rPr lang="en-US" sz="1900" dirty="0" smtClean="0"/>
              <a:t>Makes the processor cache the primary destination and source of I/O rather than main memory</a:t>
            </a:r>
            <a:endParaRPr lang="en-US" sz="1900" dirty="0"/>
          </a:p>
        </p:txBody>
      </p:sp>
    </p:spTree>
    <p:extLst>
      <p:ext uri="{BB962C8B-B14F-4D97-AF65-F5344CB8AC3E}">
        <p14:creationId xmlns:p14="http://schemas.microsoft.com/office/powerpoint/2010/main" val="2932584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10GbE </a:t>
            </a:r>
            <a:r>
              <a:rPr lang="en-US" dirty="0" smtClean="0"/>
              <a:t>Comparison</a:t>
            </a:r>
            <a:endParaRPr lang="en-US" dirty="0"/>
          </a:p>
        </p:txBody>
      </p:sp>
      <p:graphicFrame>
        <p:nvGraphicFramePr>
          <p:cNvPr id="4" name="Content Placeholder 3"/>
          <p:cNvGraphicFramePr>
            <a:graphicFrameLocks noGrp="1"/>
          </p:cNvGraphicFramePr>
          <p:nvPr>
            <p:ph idx="1"/>
            <p:extLst/>
          </p:nvPr>
        </p:nvGraphicFramePr>
        <p:xfrm>
          <a:off x="457200" y="1357585"/>
          <a:ext cx="8237095" cy="3579115"/>
        </p:xfrm>
        <a:graphic>
          <a:graphicData uri="http://schemas.openxmlformats.org/drawingml/2006/table">
            <a:tbl>
              <a:tblPr firstRow="1" firstCol="1" bandRow="1">
                <a:tableStyleId>{5C22544A-7EE6-4342-B048-85BDC9FD1C3A}</a:tableStyleId>
              </a:tblPr>
              <a:tblGrid>
                <a:gridCol w="2098625"/>
                <a:gridCol w="2462668"/>
                <a:gridCol w="1781755"/>
                <a:gridCol w="1894047"/>
              </a:tblGrid>
              <a:tr h="331304">
                <a:tc>
                  <a:txBody>
                    <a:bodyPr/>
                    <a:lstStyle/>
                    <a:p>
                      <a:pPr marL="0" marR="0" indent="0" algn="l" defTabSz="457200" rtl="0" eaLnBrk="1" fontAlgn="auto" latinLnBrk="0" hangingPunct="1">
                        <a:lnSpc>
                          <a:spcPct val="110000"/>
                        </a:lnSpc>
                        <a:spcBef>
                          <a:spcPts val="0"/>
                        </a:spcBef>
                        <a:spcAft>
                          <a:spcPts val="600"/>
                        </a:spcAft>
                        <a:buClrTx/>
                        <a:buSzTx/>
                        <a:buFontTx/>
                        <a:buNone/>
                        <a:tabLst>
                          <a:tab pos="353695" algn="l"/>
                        </a:tabLst>
                        <a:defRPr/>
                      </a:pPr>
                      <a:r>
                        <a:rPr lang="en-US" sz="1100" dirty="0">
                          <a:effectLst/>
                        </a:rPr>
                        <a:t> </a:t>
                      </a:r>
                      <a:r>
                        <a:rPr lang="en-US" sz="1100" dirty="0" smtClean="0">
                          <a:effectLst/>
                        </a:rPr>
                        <a:t>Networking Specification</a:t>
                      </a:r>
                      <a:endParaRPr lang="en-US"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10000"/>
                        </a:lnSpc>
                        <a:spcBef>
                          <a:spcPts val="0"/>
                        </a:spcBef>
                        <a:spcAft>
                          <a:spcPts val="600"/>
                        </a:spcAft>
                        <a:tabLst>
                          <a:tab pos="353695" algn="l"/>
                        </a:tabLst>
                      </a:pP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XL710 and X710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X520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52283">
                <a:tc>
                  <a:txBody>
                    <a:bodyPr/>
                    <a:lstStyle/>
                    <a:p>
                      <a:pPr marL="0" marR="0" algn="l">
                        <a:lnSpc>
                          <a:spcPct val="110000"/>
                        </a:lnSpc>
                        <a:spcBef>
                          <a:spcPts val="0"/>
                        </a:spcBef>
                        <a:spcAft>
                          <a:spcPts val="600"/>
                        </a:spcAft>
                      </a:pPr>
                      <a:r>
                        <a:rPr lang="en-US" sz="1100" dirty="0">
                          <a:effectLst/>
                        </a:rPr>
                        <a:t>Ports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1x40GbE or 4x10GbE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52283">
                <a:tc>
                  <a:txBody>
                    <a:bodyPr/>
                    <a:lstStyle/>
                    <a:p>
                      <a:pPr marL="0" marR="0" algn="l">
                        <a:lnSpc>
                          <a:spcPct val="110000"/>
                        </a:lnSpc>
                        <a:spcBef>
                          <a:spcPts val="0"/>
                        </a:spcBef>
                        <a:spcAft>
                          <a:spcPts val="600"/>
                        </a:spcAft>
                      </a:pPr>
                      <a:r>
                        <a:rPr lang="en-US" sz="1100" dirty="0">
                          <a:effectLst/>
                        </a:rPr>
                        <a:t>Data Rate Per Port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40GbE/10GbE/1GbE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52283">
                <a:tc>
                  <a:txBody>
                    <a:bodyPr/>
                    <a:lstStyle/>
                    <a:p>
                      <a:pPr marL="0" marR="0" algn="l">
                        <a:lnSpc>
                          <a:spcPct val="110000"/>
                        </a:lnSpc>
                        <a:spcBef>
                          <a:spcPts val="0"/>
                        </a:spcBef>
                        <a:spcAft>
                          <a:spcPts val="600"/>
                        </a:spcAft>
                      </a:pPr>
                      <a:r>
                        <a:rPr lang="en-US" sz="1100" dirty="0">
                          <a:effectLst/>
                        </a:rPr>
                        <a:t>System Interface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v3.0 (8.0GT/s)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v2.1 (5.0 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v2.0 (5.0GT/s)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52283">
                <a:tc>
                  <a:txBody>
                    <a:bodyPr/>
                    <a:lstStyle/>
                    <a:p>
                      <a:pPr marL="0" marR="0" algn="l">
                        <a:lnSpc>
                          <a:spcPct val="110000"/>
                        </a:lnSpc>
                        <a:spcBef>
                          <a:spcPts val="0"/>
                        </a:spcBef>
                        <a:spcAft>
                          <a:spcPts val="600"/>
                        </a:spcAft>
                      </a:pPr>
                      <a:r>
                        <a:rPr lang="en-US" sz="1100" dirty="0">
                          <a:effectLst/>
                        </a:rPr>
                        <a:t>Controller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FTXL710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82599ES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309884">
                <a:tc>
                  <a:txBody>
                    <a:bodyPr/>
                    <a:lstStyle/>
                    <a:p>
                      <a:pPr marL="0" marR="0" algn="l">
                        <a:lnSpc>
                          <a:spcPct val="110000"/>
                        </a:lnSpc>
                        <a:spcBef>
                          <a:spcPts val="0"/>
                        </a:spcBef>
                        <a:spcAft>
                          <a:spcPts val="600"/>
                        </a:spcAft>
                      </a:pPr>
                      <a:r>
                        <a:rPr lang="en-US" sz="1100" dirty="0">
                          <a:effectLst/>
                        </a:rPr>
                        <a:t>Interfaces including: SFI, KR, KR4, XAUI, KX, KX4, SGMII</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Yes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424724">
                <a:tc>
                  <a:txBody>
                    <a:bodyPr/>
                    <a:lstStyle/>
                    <a:p>
                      <a:pPr marL="0" marR="0" algn="l">
                        <a:lnSpc>
                          <a:spcPct val="110000"/>
                        </a:lnSpc>
                        <a:spcBef>
                          <a:spcPts val="0"/>
                        </a:spcBef>
                        <a:spcAft>
                          <a:spcPts val="600"/>
                        </a:spcAft>
                      </a:pPr>
                      <a:r>
                        <a:rPr lang="en-US" sz="1100" dirty="0">
                          <a:effectLst/>
                        </a:rPr>
                        <a:t>Intel Ethernet Flow Director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Up to 64 different packet types (L2/IPV4/IPv6/TCP/UDP/SCTP</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Tx/Rx IP, SCTP, TCP, UDP, IPv4, IPv6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TCP/IP or SCTP/IP Only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327125">
                <a:tc>
                  <a:txBody>
                    <a:bodyPr/>
                    <a:lstStyle/>
                    <a:p>
                      <a:pPr marL="0" marR="0" algn="l">
                        <a:lnSpc>
                          <a:spcPct val="110000"/>
                        </a:lnSpc>
                        <a:spcBef>
                          <a:spcPts val="0"/>
                        </a:spcBef>
                        <a:spcAft>
                          <a:spcPts val="60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XL710 Adapters with Single or Dual QSFP+ cages</a:t>
                      </a:r>
                      <a:r>
                        <a:rPr lang="en-US" sz="1100" dirty="0" smtClean="0">
                          <a:effectLst/>
                        </a:rPr>
                        <a:t>: </a:t>
                      </a:r>
                    </a:p>
                    <a:p>
                      <a:pPr marL="182880" marR="0" lvl="0" indent="-91440">
                        <a:lnSpc>
                          <a:spcPct val="110000"/>
                        </a:lnSpc>
                        <a:spcBef>
                          <a:spcPts val="0"/>
                        </a:spcBef>
                        <a:spcAft>
                          <a:spcPts val="0"/>
                        </a:spcAft>
                        <a:buFont typeface="Symbol" panose="05050102010706020507" pitchFamily="18" charset="2"/>
                        <a:buChar char=""/>
                      </a:pPr>
                      <a:r>
                        <a:rPr lang="en-US" sz="1100" dirty="0" smtClean="0">
                          <a:effectLst/>
                        </a:rPr>
                        <a:t>40GBASE-SR4 fiber-optic transceivers</a:t>
                      </a:r>
                    </a:p>
                    <a:p>
                      <a:pPr marL="182880" marR="0" lvl="0" indent="-91440">
                        <a:lnSpc>
                          <a:spcPct val="110000"/>
                        </a:lnSpc>
                        <a:spcBef>
                          <a:spcPts val="0"/>
                        </a:spcBef>
                        <a:spcAft>
                          <a:spcPts val="0"/>
                        </a:spcAft>
                        <a:buFont typeface="Symbol" panose="05050102010706020507" pitchFamily="18" charset="2"/>
                        <a:buChar char=""/>
                      </a:pPr>
                      <a:r>
                        <a:rPr lang="en-US" sz="1100" dirty="0" smtClean="0">
                          <a:effectLst/>
                        </a:rPr>
                        <a:t>40GBASE-LR4 fiber-optic transceivers</a:t>
                      </a:r>
                    </a:p>
                    <a:p>
                      <a:pPr marL="182880" marR="0" lvl="0" indent="-91440">
                        <a:lnSpc>
                          <a:spcPct val="110000"/>
                        </a:lnSpc>
                        <a:spcBef>
                          <a:spcPts val="0"/>
                        </a:spcBef>
                        <a:spcAft>
                          <a:spcPts val="0"/>
                        </a:spcAft>
                        <a:buFont typeface="Symbol" panose="05050102010706020507" pitchFamily="18" charset="2"/>
                        <a:buChar char=""/>
                      </a:pPr>
                      <a:r>
                        <a:rPr lang="en-US" sz="1100" dirty="0" smtClean="0">
                          <a:effectLst/>
                        </a:rPr>
                        <a:t>QFSP</a:t>
                      </a:r>
                      <a:r>
                        <a:rPr lang="en-US" sz="1100" dirty="0">
                          <a:effectLst/>
                        </a:rPr>
                        <a:t>+ CR4 Copper Direct Attach physical media</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RJ45 Copper:</a:t>
                      </a:r>
                    </a:p>
                    <a:p>
                      <a:pPr marL="0" marR="0" lvl="0" indent="-91440">
                        <a:lnSpc>
                          <a:spcPct val="110000"/>
                        </a:lnSpc>
                        <a:spcBef>
                          <a:spcPts val="0"/>
                        </a:spcBef>
                        <a:spcAft>
                          <a:spcPts val="0"/>
                        </a:spcAft>
                        <a:buFont typeface="Symbol" panose="05050102010706020507" pitchFamily="18" charset="2"/>
                        <a:buChar char=""/>
                      </a:pPr>
                      <a:r>
                        <a:rPr lang="en-US" sz="1100" dirty="0" smtClean="0">
                          <a:effectLst/>
                        </a:rPr>
                        <a:t>10GBASE-T</a:t>
                      </a:r>
                      <a:endParaRPr lang="en-US" sz="1100" dirty="0">
                        <a:effectLst/>
                      </a:endParaRPr>
                    </a:p>
                    <a:p>
                      <a:pPr marL="0" marR="0" lvl="0" indent="-91440">
                        <a:lnSpc>
                          <a:spcPct val="110000"/>
                        </a:lnSpc>
                        <a:spcBef>
                          <a:spcPts val="0"/>
                        </a:spcBef>
                        <a:spcAft>
                          <a:spcPts val="0"/>
                        </a:spcAft>
                        <a:buFont typeface="Symbol" panose="05050102010706020507" pitchFamily="18" charset="2"/>
                        <a:buChar char=""/>
                      </a:pPr>
                      <a:r>
                        <a:rPr lang="en-US" sz="1100" dirty="0">
                          <a:effectLst/>
                        </a:rPr>
                        <a:t>1000BASE-T</a:t>
                      </a:r>
                    </a:p>
                    <a:p>
                      <a:pPr marL="0" marR="0" lvl="0" indent="-91440">
                        <a:lnSpc>
                          <a:spcPct val="110000"/>
                        </a:lnSpc>
                        <a:spcBef>
                          <a:spcPts val="0"/>
                        </a:spcBef>
                        <a:spcAft>
                          <a:spcPts val="0"/>
                        </a:spcAft>
                        <a:buFont typeface="Symbol" panose="05050102010706020507" pitchFamily="18" charset="2"/>
                        <a:buChar char=""/>
                      </a:pPr>
                      <a:r>
                        <a:rPr lang="en-US" sz="1100" dirty="0">
                          <a:effectLst/>
                        </a:rPr>
                        <a:t>100BASE-T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XL520 Adapters with SFP+:</a:t>
                      </a:r>
                    </a:p>
                    <a:p>
                      <a:pPr marL="182880" marR="0" lvl="0" indent="-91440">
                        <a:lnSpc>
                          <a:spcPct val="110000"/>
                        </a:lnSpc>
                        <a:spcBef>
                          <a:spcPts val="0"/>
                        </a:spcBef>
                        <a:spcAft>
                          <a:spcPts val="0"/>
                        </a:spcAft>
                        <a:buFont typeface="Symbol" panose="05050102010706020507" pitchFamily="18" charset="2"/>
                        <a:buChar char=""/>
                      </a:pPr>
                      <a:r>
                        <a:rPr lang="en-US" sz="1100" dirty="0">
                          <a:effectLst/>
                        </a:rPr>
                        <a:t>10GBASE-SR fiber-optic transceivers, </a:t>
                      </a:r>
                    </a:p>
                    <a:p>
                      <a:pPr marL="182880" marR="0" lvl="0" indent="-91440">
                        <a:lnSpc>
                          <a:spcPct val="110000"/>
                        </a:lnSpc>
                        <a:spcBef>
                          <a:spcPts val="0"/>
                        </a:spcBef>
                        <a:spcAft>
                          <a:spcPts val="0"/>
                        </a:spcAft>
                        <a:buFont typeface="Symbol" panose="05050102010706020507" pitchFamily="18" charset="2"/>
                        <a:buChar char=""/>
                      </a:pPr>
                      <a:r>
                        <a:rPr lang="en-US" sz="1100" dirty="0">
                          <a:effectLst/>
                        </a:rPr>
                        <a:t>10GBASE-LR fiber-optic transceivers</a:t>
                      </a:r>
                    </a:p>
                    <a:p>
                      <a:pPr marL="182880" marR="0" lvl="0" indent="-91440">
                        <a:lnSpc>
                          <a:spcPct val="110000"/>
                        </a:lnSpc>
                        <a:spcBef>
                          <a:spcPts val="0"/>
                        </a:spcBef>
                        <a:spcAft>
                          <a:spcPts val="0"/>
                        </a:spcAft>
                        <a:buFont typeface="Symbol" panose="05050102010706020507" pitchFamily="18" charset="2"/>
                        <a:buChar char=""/>
                      </a:pPr>
                      <a:r>
                        <a:rPr lang="en-US" sz="1100" dirty="0">
                          <a:effectLst/>
                        </a:rPr>
                        <a:t>SFP+ Copper Direct Attach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bl>
          </a:graphicData>
        </a:graphic>
      </p:graphicFrame>
    </p:spTree>
    <p:extLst>
      <p:ext uri="{BB962C8B-B14F-4D97-AF65-F5344CB8AC3E}">
        <p14:creationId xmlns:p14="http://schemas.microsoft.com/office/powerpoint/2010/main" val="349754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Pulse:10GbE Adoption</a:t>
            </a:r>
            <a:endParaRPr lang="en-US" dirty="0"/>
          </a:p>
        </p:txBody>
      </p:sp>
      <p:sp>
        <p:nvSpPr>
          <p:cNvPr id="3" name="Content Placeholder 2"/>
          <p:cNvSpPr>
            <a:spLocks noGrp="1"/>
          </p:cNvSpPr>
          <p:nvPr>
            <p:ph idx="1"/>
          </p:nvPr>
        </p:nvSpPr>
        <p:spPr>
          <a:xfrm>
            <a:off x="457199" y="1569293"/>
            <a:ext cx="5846165" cy="3238097"/>
          </a:xfrm>
        </p:spPr>
        <p:txBody>
          <a:bodyPr>
            <a:normAutofit fontScale="85000" lnSpcReduction="20000"/>
          </a:bodyPr>
          <a:lstStyle/>
          <a:p>
            <a:pPr marL="0" indent="0">
              <a:buNone/>
            </a:pPr>
            <a:r>
              <a:rPr lang="en-US" sz="2200" dirty="0" smtClean="0"/>
              <a:t>Key finding among those who have deployed or plan to deploy 10GbE</a:t>
            </a:r>
          </a:p>
          <a:p>
            <a:pPr lvl="1"/>
            <a:r>
              <a:rPr lang="en-US" sz="1900" dirty="0"/>
              <a:t>The biggest drivers for deployment are </a:t>
            </a:r>
            <a:r>
              <a:rPr lang="en-US" sz="1900" dirty="0">
                <a:solidFill>
                  <a:srgbClr val="00B0F0"/>
                </a:solidFill>
              </a:rPr>
              <a:t>data center agility </a:t>
            </a:r>
            <a:r>
              <a:rPr lang="en-US" sz="1900" dirty="0"/>
              <a:t>and </a:t>
            </a:r>
            <a:r>
              <a:rPr lang="en-US" sz="1900" dirty="0">
                <a:solidFill>
                  <a:srgbClr val="00B0F0"/>
                </a:solidFill>
              </a:rPr>
              <a:t>virtualization/private cloud </a:t>
            </a:r>
            <a:r>
              <a:rPr lang="en-US" sz="1900" dirty="0" smtClean="0">
                <a:solidFill>
                  <a:srgbClr val="00B0F0"/>
                </a:solidFill>
              </a:rPr>
              <a:t>deployments</a:t>
            </a:r>
            <a:endParaRPr lang="en-US" sz="1900" dirty="0">
              <a:solidFill>
                <a:srgbClr val="00B0F0"/>
              </a:solidFill>
            </a:endParaRPr>
          </a:p>
          <a:p>
            <a:pPr lvl="1"/>
            <a:r>
              <a:rPr lang="en-US" sz="1900" dirty="0"/>
              <a:t>Large organizations (</a:t>
            </a:r>
            <a:r>
              <a:rPr lang="en-US" sz="1900" dirty="0" smtClean="0"/>
              <a:t>1,000+ employees</a:t>
            </a:r>
            <a:r>
              <a:rPr lang="en-US" sz="1900" dirty="0"/>
              <a:t>) are significantly more likely to </a:t>
            </a:r>
            <a:r>
              <a:rPr lang="en-US" sz="1900" dirty="0" smtClean="0"/>
              <a:t>cite two factors as drivers for 10GbE deployment:</a:t>
            </a:r>
          </a:p>
          <a:p>
            <a:pPr lvl="2"/>
            <a:r>
              <a:rPr lang="en-US" sz="1700" dirty="0" smtClean="0">
                <a:solidFill>
                  <a:srgbClr val="00B0F0"/>
                </a:solidFill>
              </a:rPr>
              <a:t>Consolidation </a:t>
            </a:r>
            <a:r>
              <a:rPr lang="en-US" sz="1700" dirty="0"/>
              <a:t>of multiple </a:t>
            </a:r>
            <a:r>
              <a:rPr lang="en-US" sz="1700" dirty="0" smtClean="0"/>
              <a:t>1GbE </a:t>
            </a:r>
            <a:r>
              <a:rPr lang="en-US" sz="1700" dirty="0"/>
              <a:t>connections to </a:t>
            </a:r>
            <a:r>
              <a:rPr lang="en-US" sz="1700" dirty="0" smtClean="0"/>
              <a:t>10GbE</a:t>
            </a:r>
          </a:p>
          <a:p>
            <a:pPr lvl="2"/>
            <a:r>
              <a:rPr lang="en-US" sz="1700" dirty="0" smtClean="0">
                <a:solidFill>
                  <a:srgbClr val="00B0F0"/>
                </a:solidFill>
              </a:rPr>
              <a:t>Deployments</a:t>
            </a:r>
            <a:r>
              <a:rPr lang="en-US" sz="1700" dirty="0" smtClean="0"/>
              <a:t> </a:t>
            </a:r>
            <a:r>
              <a:rPr lang="en-US" sz="1700" dirty="0"/>
              <a:t>of applications </a:t>
            </a:r>
            <a:r>
              <a:rPr lang="en-US" sz="1700" dirty="0" smtClean="0"/>
              <a:t>requiring more bandwidth</a:t>
            </a:r>
          </a:p>
          <a:p>
            <a:pPr lvl="1"/>
            <a:r>
              <a:rPr lang="en-US" sz="1900" dirty="0"/>
              <a:t>77% </a:t>
            </a:r>
            <a:r>
              <a:rPr lang="en-US" sz="1900" dirty="0" smtClean="0"/>
              <a:t>are </a:t>
            </a:r>
            <a:r>
              <a:rPr lang="en-US" sz="1900" dirty="0"/>
              <a:t>already experiencing</a:t>
            </a:r>
            <a:r>
              <a:rPr lang="en-US" sz="2200" dirty="0" smtClean="0"/>
              <a:t> </a:t>
            </a:r>
            <a:r>
              <a:rPr lang="en-US" sz="1900" dirty="0" smtClean="0">
                <a:solidFill>
                  <a:srgbClr val="00B0F0"/>
                </a:solidFill>
              </a:rPr>
              <a:t>increase in application performance</a:t>
            </a:r>
          </a:p>
          <a:p>
            <a:pPr lvl="1"/>
            <a:r>
              <a:rPr lang="en-US" sz="1900" dirty="0" smtClean="0"/>
              <a:t>67</a:t>
            </a:r>
            <a:r>
              <a:rPr lang="en-US" sz="1900" dirty="0"/>
              <a:t>% </a:t>
            </a:r>
            <a:r>
              <a:rPr lang="en-US" sz="1900" dirty="0" smtClean="0"/>
              <a:t>have experienced a </a:t>
            </a:r>
            <a:r>
              <a:rPr lang="en-US" sz="1900" dirty="0">
                <a:solidFill>
                  <a:srgbClr val="00B0F0"/>
                </a:solidFill>
              </a:rPr>
              <a:t>more simplified network structure</a:t>
            </a:r>
          </a:p>
          <a:p>
            <a:pPr marL="914400" lvl="2" indent="0">
              <a:buNone/>
            </a:pPr>
            <a:r>
              <a:rPr lang="en-US" dirty="0" smtClean="0"/>
              <a:t> </a:t>
            </a:r>
            <a:endParaRPr lang="en-US" dirty="0"/>
          </a:p>
        </p:txBody>
      </p:sp>
      <p:sp>
        <p:nvSpPr>
          <p:cNvPr id="4" name="TextBox 3"/>
          <p:cNvSpPr txBox="1"/>
          <p:nvPr/>
        </p:nvSpPr>
        <p:spPr>
          <a:xfrm>
            <a:off x="457200" y="4643150"/>
            <a:ext cx="2113613" cy="246221"/>
          </a:xfrm>
          <a:prstGeom prst="rect">
            <a:avLst/>
          </a:prstGeom>
          <a:noFill/>
        </p:spPr>
        <p:txBody>
          <a:bodyPr wrap="square" rtlCol="0">
            <a:spAutoFit/>
          </a:bodyPr>
          <a:lstStyle/>
          <a:p>
            <a:r>
              <a:rPr lang="en-US" sz="1000" dirty="0" smtClean="0"/>
              <a:t>Credit: IDG Research Services</a:t>
            </a:r>
            <a:endParaRPr lang="en-US" sz="1000" dirty="0"/>
          </a:p>
        </p:txBody>
      </p:sp>
      <p:sp>
        <p:nvSpPr>
          <p:cNvPr id="5" name="Up Arrow 4"/>
          <p:cNvSpPr/>
          <p:nvPr/>
        </p:nvSpPr>
        <p:spPr>
          <a:xfrm>
            <a:off x="5999812" y="599607"/>
            <a:ext cx="3050499" cy="384476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chemeClr val="bg1"/>
                  </a:solidFill>
                </a:ln>
              </a:rPr>
              <a:t>VMs supported when upgrading to new </a:t>
            </a:r>
          </a:p>
          <a:p>
            <a:pPr algn="ctr"/>
            <a:r>
              <a:rPr lang="en-US" dirty="0" smtClean="0">
                <a:ln>
                  <a:solidFill>
                    <a:schemeClr val="bg1"/>
                  </a:solidFill>
                </a:ln>
              </a:rPr>
              <a:t>Intel CPU Intel SSD Intel 10GbE</a:t>
            </a:r>
            <a:endParaRPr lang="en-US" dirty="0">
              <a:ln>
                <a:solidFill>
                  <a:schemeClr val="bg1"/>
                </a:solidFill>
              </a:ln>
            </a:endParaRPr>
          </a:p>
        </p:txBody>
      </p:sp>
      <p:sp>
        <p:nvSpPr>
          <p:cNvPr id="7" name="Rectangle 6"/>
          <p:cNvSpPr/>
          <p:nvPr/>
        </p:nvSpPr>
        <p:spPr>
          <a:xfrm>
            <a:off x="6964651" y="1181948"/>
            <a:ext cx="1120820" cy="646331"/>
          </a:xfrm>
          <a:prstGeom prst="rect">
            <a:avLst/>
          </a:prstGeom>
          <a:noFill/>
        </p:spPr>
        <p:txBody>
          <a:bodyPr wrap="none" lIns="91440" tIns="45720" rIns="91440" bIns="45720">
            <a:spAutoFit/>
          </a:bodyPr>
          <a:lstStyle/>
          <a:p>
            <a:pPr algn="ctr"/>
            <a:r>
              <a:rPr lang="en-US" b="1" cap="none" spc="0" dirty="0" smtClean="0">
                <a:ln w="12700">
                  <a:solidFill>
                    <a:schemeClr val="accent1"/>
                  </a:solidFill>
                  <a:prstDash val="solid"/>
                </a:ln>
                <a:solidFill>
                  <a:schemeClr val="bg1"/>
                </a:solidFill>
                <a:effectLst>
                  <a:outerShdw dist="38100" dir="2640000" algn="bl" rotWithShape="0">
                    <a:schemeClr val="accent1"/>
                  </a:outerShdw>
                </a:effectLst>
              </a:rPr>
              <a:t>67%</a:t>
            </a:r>
          </a:p>
          <a:p>
            <a:pPr algn="ctr"/>
            <a:r>
              <a:rPr lang="en-US" b="1" dirty="0" smtClean="0">
                <a:ln w="12700">
                  <a:solidFill>
                    <a:schemeClr val="accent1"/>
                  </a:solidFill>
                  <a:prstDash val="solid"/>
                </a:ln>
                <a:solidFill>
                  <a:schemeClr val="bg1"/>
                </a:solidFill>
                <a:effectLst>
                  <a:outerShdw dist="38100" dir="2640000" algn="bl" rotWithShape="0">
                    <a:schemeClr val="accent1"/>
                  </a:outerShdw>
                </a:effectLst>
              </a:rPr>
              <a:t>Increase</a:t>
            </a:r>
            <a:endParaRPr lang="en-US" b="1" cap="none" spc="0" dirty="0">
              <a:ln w="12700">
                <a:solidFill>
                  <a:schemeClr val="accent1"/>
                </a:solidFill>
                <a:prstDash val="solid"/>
              </a:ln>
              <a:solidFill>
                <a:schemeClr val="bg1"/>
              </a:solidFill>
              <a:effectLst>
                <a:outerShdw dist="38100" dir="2640000" algn="bl" rotWithShape="0">
                  <a:schemeClr val="accent1"/>
                </a:outerShdw>
              </a:effectLst>
            </a:endParaRPr>
          </a:p>
        </p:txBody>
      </p:sp>
    </p:spTree>
    <p:extLst>
      <p:ext uri="{BB962C8B-B14F-4D97-AF65-F5344CB8AC3E}">
        <p14:creationId xmlns:p14="http://schemas.microsoft.com/office/powerpoint/2010/main" val="3960382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arrow_template_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arrow_template_16-9</Template>
  <TotalTime>8086</TotalTime>
  <Words>1450</Words>
  <Application>Microsoft Office PowerPoint</Application>
  <PresentationFormat>On-screen Show (16:9)</PresentationFormat>
  <Paragraphs>123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arrow_template_16-9</vt:lpstr>
      <vt:lpstr>Modernizing Network Infrastructure – Intel 10GbE Connectivity</vt:lpstr>
      <vt:lpstr> Driving forced for 10GbE Adoption</vt:lpstr>
      <vt:lpstr>10GbE Technology Choices</vt:lpstr>
      <vt:lpstr>Intel 10GbE Solutions </vt:lpstr>
      <vt:lpstr>Intel Complementary Technology Increases Performance </vt:lpstr>
      <vt:lpstr>Intel 10GbE Comparison</vt:lpstr>
      <vt:lpstr>Market Pulse:10GbE Adoption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the Presentation</dc:title>
  <dc:creator>Megan Fassnacht</dc:creator>
  <cp:lastModifiedBy>Deepti Apte</cp:lastModifiedBy>
  <cp:revision>144</cp:revision>
  <dcterms:created xsi:type="dcterms:W3CDTF">2013-05-29T15:32:45Z</dcterms:created>
  <dcterms:modified xsi:type="dcterms:W3CDTF">2016-01-29T03:26:06Z</dcterms:modified>
</cp:coreProperties>
</file>